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8288000" cy="10287000"/>
  <p:notesSz cx="6858000" cy="9144000"/>
  <p:embeddedFontLst>
    <p:embeddedFont>
      <p:font typeface="Barlow Bold" panose="020B0604020202020204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09EB6-08C4-4EFC-BCC4-139FD39E426B}" v="4" dt="2025-08-11T10:29:39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7790" y="1266825"/>
            <a:ext cx="6848234" cy="278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6"/>
              </a:lnSpc>
            </a:pPr>
            <a:r>
              <a:rPr lang="en-US" sz="8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CLOUDTHAT INTERNSHIP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5275" y="5212650"/>
            <a:ext cx="8723114" cy="388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NAME - DEBJIT PAUL</a:t>
            </a:r>
          </a:p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STREAM - DSBA</a:t>
            </a:r>
          </a:p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ROLL - PG24091</a:t>
            </a:r>
          </a:p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COLLEGE - ISBR BUSINESS SCHOOL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BATCH - 24 -26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1587" y="8124522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759" y="2651959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7" y="0"/>
                </a:lnTo>
                <a:lnTo>
                  <a:pt x="6722777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3165" y="212861"/>
            <a:ext cx="6563420" cy="2537478"/>
          </a:xfrm>
          <a:custGeom>
            <a:avLst/>
            <a:gdLst/>
            <a:ahLst/>
            <a:cxnLst/>
            <a:rect l="l" t="t" r="r" b="b"/>
            <a:pathLst>
              <a:path w="6563420" h="2537478">
                <a:moveTo>
                  <a:pt x="0" y="0"/>
                </a:moveTo>
                <a:lnTo>
                  <a:pt x="6563419" y="0"/>
                </a:lnTo>
                <a:lnTo>
                  <a:pt x="6563419" y="2537477"/>
                </a:lnTo>
                <a:lnTo>
                  <a:pt x="0" y="253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0536" y="2920058"/>
            <a:ext cx="10438872" cy="2223442"/>
          </a:xfrm>
          <a:custGeom>
            <a:avLst/>
            <a:gdLst/>
            <a:ahLst/>
            <a:cxnLst/>
            <a:rect l="l" t="t" r="r" b="b"/>
            <a:pathLst>
              <a:path w="10438872" h="2223442">
                <a:moveTo>
                  <a:pt x="0" y="0"/>
                </a:moveTo>
                <a:lnTo>
                  <a:pt x="10438873" y="0"/>
                </a:lnTo>
                <a:lnTo>
                  <a:pt x="10438873" y="2223442"/>
                </a:lnTo>
                <a:lnTo>
                  <a:pt x="0" y="222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35566" y="1008263"/>
            <a:ext cx="4774833" cy="111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8"/>
              </a:lnSpc>
              <a:spcBef>
                <a:spcPct val="0"/>
              </a:spcBef>
            </a:pPr>
            <a:r>
              <a:rPr lang="en-US" sz="6927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8883" y="5384628"/>
            <a:ext cx="17270234" cy="39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564" lvl="1" indent="-273282" algn="ctr">
              <a:lnSpc>
                <a:spcPts val="3544"/>
              </a:lnSpc>
              <a:buFont typeface="Arial"/>
              <a:buChar char="•"/>
            </a:pP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The code successfully trains a random forest model, and the </a:t>
            </a:r>
            <a:r>
              <a:rPr lang="en-US" sz="2531" dirty="0" err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classification_report</a:t>
            </a: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shows the performance for both classes:</a:t>
            </a:r>
          </a:p>
          <a:p>
            <a:pPr marL="546564" lvl="1" indent="-273282" algn="ctr">
              <a:lnSpc>
                <a:spcPts val="3544"/>
              </a:lnSpc>
              <a:buFont typeface="Arial"/>
              <a:buChar char="•"/>
            </a:pP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On-time delivery (0): the model is highly accurate for on-time deliveries, with a precision of 0.94 and a recall of 0.99. this means it rarely misclassifies an on-time delivery.</a:t>
            </a:r>
          </a:p>
          <a:p>
            <a:pPr marL="546564" lvl="1" indent="-273282" algn="ctr">
              <a:lnSpc>
                <a:spcPts val="3544"/>
              </a:lnSpc>
              <a:buFont typeface="Arial"/>
              <a:buChar char="•"/>
            </a:pP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Late delivery (1): the model's performance for late deliveries has improved compared to previous attempts. the precision is 0.70, and the recall is 0.27. this is a significant improvement over the 0.03 recall from the logistic regression model.</a:t>
            </a:r>
          </a:p>
          <a:p>
            <a:pPr marL="546564" lvl="1" indent="-273282" algn="ctr">
              <a:lnSpc>
                <a:spcPts val="3544"/>
              </a:lnSpc>
              <a:buFont typeface="Arial"/>
              <a:buChar char="•"/>
            </a:pP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The use of </a:t>
            </a:r>
            <a:r>
              <a:rPr lang="en-US" sz="2531" dirty="0" err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class_weight</a:t>
            </a: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='balanced' in the </a:t>
            </a:r>
            <a:r>
              <a:rPr lang="en-US" sz="2531" dirty="0" err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randomforestclassifier</a:t>
            </a:r>
            <a:r>
              <a:rPr lang="en-US" sz="253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is the key to this improvement. it forces the model to pay more attention to the minority class (late deliveries), leading to a better ability to identify them.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15CB3-C1DD-00F3-E8A9-2A3CBF033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" y="0"/>
            <a:ext cx="9030619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FE342-76D6-AB86-7F37-CC08EDAD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071673"/>
            <a:ext cx="12449092" cy="60679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07430" y="1313241"/>
            <a:ext cx="13282796" cy="65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5346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SUMMARY &amp;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609150"/>
            <a:ext cx="18288000" cy="40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57" lvl="1" indent="-323878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Merged multiple datasets: orders, customers</a:t>
            </a:r>
            <a:r>
              <a:rPr lang="en-US" sz="3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.</a:t>
            </a:r>
          </a:p>
          <a:p>
            <a:pPr marL="582988" lvl="1" indent="-291494" algn="ctr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Cleaned and formatted data — fixed missing values, corrected dates, and standardized numbers.</a:t>
            </a:r>
          </a:p>
          <a:p>
            <a:pPr marL="582988" lvl="1" indent="-291494" algn="ctr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Created new KPIs: average delivery time, on-time %, and idle time.</a:t>
            </a:r>
          </a:p>
          <a:p>
            <a:pPr marL="582988" lvl="1" indent="-291494" algn="ctr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Built an interactive Power BI dashboard with city, region, courier, and delivery type filters.</a:t>
            </a:r>
          </a:p>
          <a:p>
            <a:pPr marL="647757" lvl="1" indent="-323878" algn="ctr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Insights show bottleneck regions, top couriers, and delay patterns.</a:t>
            </a:r>
          </a:p>
          <a:p>
            <a:pPr marL="647757" lvl="1" indent="-323878" algn="ctr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Recommendations: track shipment date, set delay alerts, and use AI for weekly summaries and predictions.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endParaRPr lang="en-US" sz="3000" b="1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4E5BE-1012-8271-E054-76345A3D7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F0157A-F151-28FD-46EE-B2090822AF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7ECCB1C-04BC-1288-0577-42334F799A8C}"/>
              </a:ext>
            </a:extLst>
          </p:cNvPr>
          <p:cNvSpPr txBox="1"/>
          <p:nvPr/>
        </p:nvSpPr>
        <p:spPr>
          <a:xfrm>
            <a:off x="2666991" y="3103665"/>
            <a:ext cx="12954017" cy="203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7"/>
              </a:lnSpc>
            </a:pPr>
            <a:r>
              <a:rPr lang="en-US" sz="16694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480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75116"/>
            <a:ext cx="6419044" cy="64190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3360481" y="995727"/>
            <a:ext cx="3689749" cy="36897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088642" y="451672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2037" y="884614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9912" y="2569978"/>
            <a:ext cx="8669388" cy="99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TOPIC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7337" y="4899083"/>
            <a:ext cx="12700663" cy="187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8"/>
              </a:lnSpc>
              <a:spcBef>
                <a:spcPct val="0"/>
              </a:spcBef>
            </a:pPr>
            <a:r>
              <a:rPr lang="en-US" sz="5463" b="1" spc="-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URBAN LOGISTICS PERFORMANCE AND PREDICTION DASHBOARD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88642" y="39067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90872"/>
            <a:ext cx="8669388" cy="188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884" y="3855791"/>
            <a:ext cx="14050316" cy="257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2800" b="1" spc="-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Monitor and compare delivery performance across cities, regions, and shifts</a:t>
            </a:r>
          </a:p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2800" b="1" spc="-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2800" b="1" spc="-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• Identify high-delay areas and underperforming couriers</a:t>
            </a:r>
          </a:p>
          <a:p>
            <a:pPr algn="ctr">
              <a:lnSpc>
                <a:spcPts val="2514"/>
              </a:lnSpc>
              <a:spcBef>
                <a:spcPct val="0"/>
              </a:spcBef>
            </a:pPr>
            <a:endParaRPr lang="en-US" sz="2800" b="1" spc="-9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2800" b="1" spc="-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Optimize delivery routes by analyzing travel times and idle periods </a:t>
            </a:r>
          </a:p>
          <a:p>
            <a:pPr algn="ctr">
              <a:lnSpc>
                <a:spcPts val="2514"/>
              </a:lnSpc>
              <a:spcBef>
                <a:spcPct val="0"/>
              </a:spcBef>
            </a:pPr>
            <a:endParaRPr lang="en-US" sz="2800" b="1" spc="-9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2800" b="1" spc="-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Predict delivery delays or failures based on operational and location-based features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678" y="3303845"/>
            <a:ext cx="3771347" cy="498943"/>
            <a:chOff x="0" y="0"/>
            <a:chExt cx="993276" cy="131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276" cy="131409"/>
            </a:xfrm>
            <a:custGeom>
              <a:avLst/>
              <a:gdLst/>
              <a:ahLst/>
              <a:cxnLst/>
              <a:rect l="l" t="t" r="r" b="b"/>
              <a:pathLst>
                <a:path w="993276" h="131409">
                  <a:moveTo>
                    <a:pt x="0" y="0"/>
                  </a:moveTo>
                  <a:lnTo>
                    <a:pt x="993276" y="0"/>
                  </a:lnTo>
                  <a:lnTo>
                    <a:pt x="993276" y="131409"/>
                  </a:lnTo>
                  <a:lnTo>
                    <a:pt x="0" y="1314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993276" cy="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61521" y="571652"/>
            <a:ext cx="7416943" cy="151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6448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THE DATA ANALYSIS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6369" y="3322280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914282" y="3171726"/>
            <a:ext cx="3771347" cy="498943"/>
            <a:chOff x="0" y="0"/>
            <a:chExt cx="993276" cy="131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3276" cy="131409"/>
            </a:xfrm>
            <a:custGeom>
              <a:avLst/>
              <a:gdLst/>
              <a:ahLst/>
              <a:cxnLst/>
              <a:rect l="l" t="t" r="r" b="b"/>
              <a:pathLst>
                <a:path w="993276" h="131409">
                  <a:moveTo>
                    <a:pt x="0" y="0"/>
                  </a:moveTo>
                  <a:lnTo>
                    <a:pt x="993276" y="0"/>
                  </a:lnTo>
                  <a:lnTo>
                    <a:pt x="993276" y="131409"/>
                  </a:lnTo>
                  <a:lnTo>
                    <a:pt x="0" y="1314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993276" cy="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155648" y="3190161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552" y="4436311"/>
            <a:ext cx="7209147" cy="275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169" spc="-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Datasets Merged</a:t>
            </a:r>
          </a:p>
          <a:p>
            <a:pPr algn="just">
              <a:lnSpc>
                <a:spcPts val="2799"/>
              </a:lnSpc>
            </a:pPr>
            <a:r>
              <a:rPr lang="en-US" sz="2169" spc="-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combined multiple related datasets to create the merged_orders_customers master table:</a:t>
            </a:r>
          </a:p>
          <a:p>
            <a:pPr marL="468498" lvl="1" indent="-234249" algn="just">
              <a:lnSpc>
                <a:spcPts val="2799"/>
              </a:lnSpc>
              <a:buFont typeface="Arial"/>
              <a:buChar char="•"/>
            </a:pPr>
            <a:r>
              <a:rPr lang="en-US" sz="2169" spc="-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Orders dataset → Containing purchase, approval, and delivery timestamps for each order.</a:t>
            </a:r>
          </a:p>
          <a:p>
            <a:pPr marL="468498" lvl="1" indent="-234249" algn="just">
              <a:lnSpc>
                <a:spcPts val="2799"/>
              </a:lnSpc>
              <a:buFont typeface="Arial"/>
              <a:buChar char="•"/>
            </a:pPr>
            <a:r>
              <a:rPr lang="en-US" sz="2169" spc="-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Customers dataset → Adding customer location details (city, state, zip).</a:t>
            </a:r>
          </a:p>
          <a:p>
            <a:pPr marL="0" lvl="1" indent="0" algn="just">
              <a:lnSpc>
                <a:spcPts val="2799"/>
              </a:lnSpc>
              <a:spcBef>
                <a:spcPct val="0"/>
              </a:spcBef>
            </a:pPr>
            <a:endParaRPr lang="en-US" sz="2169" spc="-11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86577" y="4436311"/>
            <a:ext cx="9026576" cy="495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300" lvl="1" indent="-241150" algn="just">
              <a:lnSpc>
                <a:spcPts val="2881"/>
              </a:lnSpc>
              <a:buFont typeface="Arial"/>
              <a:buChar char="•"/>
            </a:pPr>
            <a:r>
              <a:rPr lang="en-US" sz="2233" spc="-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Standardized date formats – All date columns (e.g., order_purchase_timestamp, order_approved_at) were converted to a consistent DateTime format to avoid mismatches in calculations.</a:t>
            </a:r>
          </a:p>
          <a:p>
            <a:pPr marL="482300" lvl="1" indent="-241150" algn="just">
              <a:lnSpc>
                <a:spcPts val="2881"/>
              </a:lnSpc>
              <a:buFont typeface="Arial"/>
              <a:buChar char="•"/>
            </a:pPr>
            <a:r>
              <a:rPr lang="en-US" sz="2233" spc="-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Removed null and duplicate entries – Orders with missing customer IDs or order dates were cleaned out to ensure accurate aggregations.</a:t>
            </a:r>
          </a:p>
          <a:p>
            <a:pPr marL="482300" lvl="1" indent="-241150" algn="just">
              <a:lnSpc>
                <a:spcPts val="2881"/>
              </a:lnSpc>
              <a:buFont typeface="Arial"/>
              <a:buChar char="•"/>
            </a:pPr>
            <a:r>
              <a:rPr lang="en-US" sz="2233" spc="-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Fixed data type mismatches – Numeric columns like delivery_duration_days were converted from text (string) to number so we can calculate averages and trends.</a:t>
            </a:r>
          </a:p>
          <a:p>
            <a:pPr marL="482300" lvl="1" indent="-241150" algn="just">
              <a:lnSpc>
                <a:spcPts val="2881"/>
              </a:lnSpc>
              <a:spcBef>
                <a:spcPct val="0"/>
              </a:spcBef>
              <a:buFont typeface="Arial"/>
              <a:buChar char="•"/>
            </a:pPr>
            <a:r>
              <a:rPr lang="en-US" sz="2233" spc="-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Standardized location names – City and state names were cleaned to remove spelling inconsistencies and extra spaces for better grouping.</a:t>
            </a:r>
          </a:p>
          <a:p>
            <a:pPr algn="just">
              <a:lnSpc>
                <a:spcPts val="2881"/>
              </a:lnSpc>
              <a:spcBef>
                <a:spcPct val="0"/>
              </a:spcBef>
            </a:pPr>
            <a:endParaRPr lang="en-US" sz="2233" spc="-12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32037" y="9280018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24240" y="39067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655" y="914066"/>
            <a:ext cx="8669388" cy="188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TOOLS USED IN DATA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26370" y="384443"/>
            <a:ext cx="4759057" cy="47590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3106400" y="5273828"/>
            <a:ext cx="4311410" cy="43114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2716" y="4277440"/>
            <a:ext cx="10028901" cy="527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5"/>
              </a:lnSpc>
            </a:pPr>
            <a:r>
              <a:rPr lang="en-US" sz="2717" spc="-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 -   Descriptive Analytics &amp; Visualization  and Predictive modelling.</a:t>
            </a:r>
          </a:p>
          <a:p>
            <a:pPr algn="just">
              <a:lnSpc>
                <a:spcPts val="3505"/>
              </a:lnSpc>
            </a:pPr>
            <a:endParaRPr lang="en-US" sz="2717" spc="-1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05"/>
              </a:lnSpc>
            </a:pPr>
            <a:r>
              <a:rPr lang="en-US" sz="2717" spc="-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 -  SQL queries to identify bottleneck regions, vehicles with high idle time, top couriers. . Aggregate performance by day-of-week, city, or route clusters. </a:t>
            </a:r>
          </a:p>
          <a:p>
            <a:pPr algn="just">
              <a:lnSpc>
                <a:spcPts val="3505"/>
              </a:lnSpc>
            </a:pPr>
            <a:endParaRPr lang="en-US" sz="2717" spc="-1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05"/>
              </a:lnSpc>
            </a:pPr>
            <a:r>
              <a:rPr lang="en-US" sz="2717" spc="-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POWERBI -   Interactive SCM Dashboard . Filters: City, region, courier,   Visual elements: ▪ Line charts (weekly deliveries, delays) ▪ Heatmaps (geospatial delay density) ▪ Bar charts (courier performance, route load) ▪ KPIs (On-time %, avg. duration, idle time)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275" y="2537494"/>
            <a:ext cx="8271209" cy="685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765" lvl="1" indent="-253383" algn="just">
              <a:lnSpc>
                <a:spcPts val="3027"/>
              </a:lnSpc>
              <a:buFont typeface="Arial"/>
              <a:buChar char="•"/>
            </a:pPr>
            <a:r>
              <a:rPr lang="en-US" sz="2347" spc="-1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graph is a bar chart that shows the number of orders per month. The x-axis represents the months of the year, starting from September 2016 and ending in August 2018. The y-axis shows the number of orders.</a:t>
            </a:r>
          </a:p>
          <a:p>
            <a:pPr marL="506765" lvl="1" indent="-253383" algn="just">
              <a:lnSpc>
                <a:spcPts val="3027"/>
              </a:lnSpc>
              <a:buFont typeface="Arial"/>
              <a:buChar char="•"/>
            </a:pPr>
            <a:r>
              <a:rPr lang="en-US" sz="2347" spc="-1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main trend is that the number of orders was very low in late 2016 and early 2017. </a:t>
            </a:r>
          </a:p>
          <a:p>
            <a:pPr marL="506765" lvl="1" indent="-253383" algn="just">
              <a:lnSpc>
                <a:spcPts val="3027"/>
              </a:lnSpc>
              <a:buFont typeface="Arial"/>
              <a:buChar char="•"/>
            </a:pPr>
            <a:r>
              <a:rPr lang="en-US" sz="2347" spc="-1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Orders began to pick up significantly around mid-2017 and reached their highest point in late 2017 and early 2018. The graph ends with a slight drop in the number of orders in August 2018.</a:t>
            </a:r>
          </a:p>
          <a:p>
            <a:pPr marL="506765" lvl="1" indent="-253383" algn="just">
              <a:lnSpc>
                <a:spcPts val="3027"/>
              </a:lnSpc>
              <a:buFont typeface="Arial"/>
              <a:buChar char="•"/>
            </a:pPr>
            <a:r>
              <a:rPr lang="en-US" sz="2347" spc="-1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peak in orders suggests a highly successful period for the business. This could be due to a holiday season (like Black Friday or Christmas) or a major marketing campaign.</a:t>
            </a:r>
          </a:p>
          <a:p>
            <a:pPr marL="506765" lvl="1" indent="-253383" algn="just">
              <a:lnSpc>
                <a:spcPts val="3027"/>
              </a:lnSpc>
              <a:buFont typeface="Arial"/>
              <a:buChar char="•"/>
            </a:pPr>
            <a:r>
              <a:rPr lang="en-US" sz="2347" spc="-1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slight dip at the end might indicate a seasonal slowdown or the data collection simply stopping at that point, which is important to consider.</a:t>
            </a:r>
          </a:p>
          <a:p>
            <a:pPr algn="just">
              <a:lnSpc>
                <a:spcPts val="3027"/>
              </a:lnSpc>
            </a:pPr>
            <a:endParaRPr lang="en-US" sz="2347" spc="-1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38671" y="1028700"/>
            <a:ext cx="9144000" cy="3561269"/>
          </a:xfrm>
          <a:custGeom>
            <a:avLst/>
            <a:gdLst/>
            <a:ahLst/>
            <a:cxnLst/>
            <a:rect l="l" t="t" r="r" b="b"/>
            <a:pathLst>
              <a:path w="9144000" h="3561269">
                <a:moveTo>
                  <a:pt x="0" y="0"/>
                </a:moveTo>
                <a:lnTo>
                  <a:pt x="9144000" y="0"/>
                </a:lnTo>
                <a:lnTo>
                  <a:pt x="9144000" y="3561269"/>
                </a:lnTo>
                <a:lnTo>
                  <a:pt x="0" y="35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" r="-521" b="-33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47753"/>
            <a:ext cx="6947247" cy="150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DATA VISUALIZATION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5748550"/>
            <a:ext cx="8770239" cy="3509750"/>
          </a:xfrm>
          <a:custGeom>
            <a:avLst/>
            <a:gdLst/>
            <a:ahLst/>
            <a:cxnLst/>
            <a:rect l="l" t="t" r="r" b="b"/>
            <a:pathLst>
              <a:path w="8770239" h="3509750">
                <a:moveTo>
                  <a:pt x="0" y="0"/>
                </a:moveTo>
                <a:lnTo>
                  <a:pt x="8770239" y="0"/>
                </a:lnTo>
                <a:lnTo>
                  <a:pt x="8770239" y="3509750"/>
                </a:lnTo>
                <a:lnTo>
                  <a:pt x="0" y="3509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2419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48862" y="259506"/>
            <a:ext cx="8494720" cy="4516782"/>
          </a:xfrm>
          <a:custGeom>
            <a:avLst/>
            <a:gdLst/>
            <a:ahLst/>
            <a:cxnLst/>
            <a:rect l="l" t="t" r="r" b="b"/>
            <a:pathLst>
              <a:path w="8494720" h="4516782">
                <a:moveTo>
                  <a:pt x="0" y="0"/>
                </a:moveTo>
                <a:lnTo>
                  <a:pt x="8494720" y="0"/>
                </a:lnTo>
                <a:lnTo>
                  <a:pt x="8494720" y="4516782"/>
                </a:lnTo>
                <a:lnTo>
                  <a:pt x="0" y="4516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1066" y="5035795"/>
            <a:ext cx="7446966" cy="4944463"/>
          </a:xfrm>
          <a:custGeom>
            <a:avLst/>
            <a:gdLst/>
            <a:ahLst/>
            <a:cxnLst/>
            <a:rect l="l" t="t" r="r" b="b"/>
            <a:pathLst>
              <a:path w="7446966" h="4944463">
                <a:moveTo>
                  <a:pt x="0" y="0"/>
                </a:moveTo>
                <a:lnTo>
                  <a:pt x="7446967" y="0"/>
                </a:lnTo>
                <a:lnTo>
                  <a:pt x="7446967" y="4944462"/>
                </a:lnTo>
                <a:lnTo>
                  <a:pt x="0" y="4944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20513" y="5058838"/>
            <a:ext cx="7538787" cy="4804512"/>
          </a:xfrm>
          <a:custGeom>
            <a:avLst/>
            <a:gdLst/>
            <a:ahLst/>
            <a:cxnLst/>
            <a:rect l="l" t="t" r="r" b="b"/>
            <a:pathLst>
              <a:path w="7538787" h="4804512">
                <a:moveTo>
                  <a:pt x="0" y="0"/>
                </a:moveTo>
                <a:lnTo>
                  <a:pt x="7538787" y="0"/>
                </a:lnTo>
                <a:lnTo>
                  <a:pt x="7538787" y="4804512"/>
                </a:lnTo>
                <a:lnTo>
                  <a:pt x="0" y="4804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9180" y="240194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741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360" y="6093769"/>
            <a:ext cx="7778830" cy="3007366"/>
          </a:xfrm>
          <a:custGeom>
            <a:avLst/>
            <a:gdLst/>
            <a:ahLst/>
            <a:cxnLst/>
            <a:rect l="l" t="t" r="r" b="b"/>
            <a:pathLst>
              <a:path w="7778830" h="3007366">
                <a:moveTo>
                  <a:pt x="0" y="0"/>
                </a:moveTo>
                <a:lnTo>
                  <a:pt x="7778830" y="0"/>
                </a:lnTo>
                <a:lnTo>
                  <a:pt x="7778830" y="3007366"/>
                </a:lnTo>
                <a:lnTo>
                  <a:pt x="0" y="300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80184" y="3090420"/>
            <a:ext cx="7778830" cy="2687880"/>
          </a:xfrm>
          <a:custGeom>
            <a:avLst/>
            <a:gdLst/>
            <a:ahLst/>
            <a:cxnLst/>
            <a:rect l="l" t="t" r="r" b="b"/>
            <a:pathLst>
              <a:path w="7778830" h="2687880">
                <a:moveTo>
                  <a:pt x="0" y="0"/>
                </a:moveTo>
                <a:lnTo>
                  <a:pt x="7778830" y="0"/>
                </a:lnTo>
                <a:lnTo>
                  <a:pt x="7778830" y="2687880"/>
                </a:lnTo>
                <a:lnTo>
                  <a:pt x="0" y="26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71209" y="431644"/>
            <a:ext cx="8154192" cy="211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6226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PREDICTIVE MODELLING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8638" y="2735211"/>
            <a:ext cx="5655881" cy="66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0"/>
              </a:lnSpc>
              <a:spcBef>
                <a:spcPct val="0"/>
              </a:spcBef>
            </a:pPr>
            <a:r>
              <a:rPr lang="en-US" sz="385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RANDOM FORREST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853526"/>
            <a:ext cx="8654147" cy="478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2971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🏆 INTERPRETATION:</a:t>
            </a:r>
          </a:p>
          <a:p>
            <a:pPr marL="641551" lvl="1" indent="-320775" algn="ctr">
              <a:lnSpc>
                <a:spcPts val="4160"/>
              </a:lnSpc>
              <a:buFont typeface="Arial"/>
              <a:buChar char="•"/>
            </a:pPr>
            <a:r>
              <a:rPr lang="en-US" sz="297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RANDOM FOREST often performs best, especially on imbalanced data.</a:t>
            </a:r>
          </a:p>
          <a:p>
            <a:pPr marL="641551" lvl="1" indent="-320775" algn="ctr">
              <a:lnSpc>
                <a:spcPts val="4160"/>
              </a:lnSpc>
              <a:buFont typeface="Arial"/>
              <a:buChar char="•"/>
            </a:pPr>
            <a:r>
              <a:rPr lang="en-US" sz="297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Random Forest is  strong and interpretable IN </a:t>
            </a:r>
          </a:p>
          <a:p>
            <a:pPr marL="320776" lvl="1" algn="ctr">
              <a:lnSpc>
                <a:spcPts val="4160"/>
              </a:lnSpc>
            </a:pPr>
            <a:r>
              <a:rPr lang="en-US" sz="297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this use case.</a:t>
            </a:r>
          </a:p>
          <a:p>
            <a:pPr marL="641551" lvl="1" indent="-320775" algn="ctr">
              <a:lnSpc>
                <a:spcPts val="4160"/>
              </a:lnSpc>
              <a:buFont typeface="Arial"/>
              <a:buChar char="•"/>
            </a:pPr>
            <a:r>
              <a:rPr lang="en-US" sz="297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Logistic Regression failed to capture the minority class.</a:t>
            </a:r>
          </a:p>
          <a:p>
            <a:pPr marL="641551" lvl="1" indent="-320775" algn="ctr">
              <a:lnSpc>
                <a:spcPts val="4160"/>
              </a:lnSpc>
              <a:buFont typeface="Arial"/>
              <a:buChar char="•"/>
            </a:pPr>
            <a:r>
              <a:rPr lang="en-US" sz="297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SVM and KNN are less effective in this use case.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endParaRPr lang="en-US" sz="2971" b="1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1630" y="6630867"/>
            <a:ext cx="7731986" cy="2989256"/>
          </a:xfrm>
          <a:custGeom>
            <a:avLst/>
            <a:gdLst/>
            <a:ahLst/>
            <a:cxnLst/>
            <a:rect l="l" t="t" r="r" b="b"/>
            <a:pathLst>
              <a:path w="7731986" h="2989256">
                <a:moveTo>
                  <a:pt x="0" y="0"/>
                </a:moveTo>
                <a:lnTo>
                  <a:pt x="7731985" y="0"/>
                </a:lnTo>
                <a:lnTo>
                  <a:pt x="7731985" y="2989256"/>
                </a:lnTo>
                <a:lnTo>
                  <a:pt x="0" y="298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26917"/>
            <a:ext cx="17933615" cy="576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</a:pPr>
            <a:endParaRPr/>
          </a:p>
          <a:p>
            <a:pPr algn="ctr">
              <a:lnSpc>
                <a:spcPts val="3656"/>
              </a:lnSpc>
            </a:pPr>
            <a:endParaRPr/>
          </a:p>
          <a:p>
            <a:pPr algn="ctr">
              <a:lnSpc>
                <a:spcPts val="3656"/>
              </a:lnSpc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The Simple Analogy</a:t>
            </a:r>
          </a:p>
          <a:p>
            <a:pPr algn="ctr">
              <a:lnSpc>
                <a:spcPts val="3656"/>
              </a:lnSpc>
            </a:pPr>
            <a:endParaRPr lang="en-US" sz="2611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3656"/>
              </a:lnSpc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Imagine you're a delivery inspector trying to catch packages that are late.</a:t>
            </a:r>
          </a:p>
          <a:p>
            <a:pPr marL="563842" lvl="1" indent="-281921" algn="ctr">
              <a:lnSpc>
                <a:spcPts val="3656"/>
              </a:lnSpc>
              <a:buFont typeface="Arial"/>
              <a:buChar char="•"/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Precision is how accurate you are when you say a package is late.</a:t>
            </a:r>
          </a:p>
          <a:p>
            <a:pPr algn="ctr">
              <a:lnSpc>
                <a:spcPts val="3656"/>
              </a:lnSpc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        Example: You say 10 packages are late, and 7 of them actually are. Your precision is 7/10, or 70%.</a:t>
            </a:r>
          </a:p>
          <a:p>
            <a:pPr marL="563842" lvl="1" indent="-281921" algn="ctr">
              <a:lnSpc>
                <a:spcPts val="3656"/>
              </a:lnSpc>
              <a:buFont typeface="Arial"/>
              <a:buChar char="•"/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Recall is how many of the actual late packages you manage to find.</a:t>
            </a:r>
          </a:p>
          <a:p>
            <a:pPr marL="1127685" lvl="2" indent="-375895" algn="ctr">
              <a:lnSpc>
                <a:spcPts val="3656"/>
              </a:lnSpc>
              <a:buFont typeface="Arial"/>
              <a:buChar char="⚬"/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Example: There are 100 late packages in total, and you find 27 of them. Your recall is 27/100, or 27%.</a:t>
            </a:r>
          </a:p>
          <a:p>
            <a:pPr marL="563842" lvl="1" indent="-281921" algn="ctr">
              <a:lnSpc>
                <a:spcPts val="3656"/>
              </a:lnSpc>
              <a:buFont typeface="Arial"/>
              <a:buChar char="•"/>
            </a:pPr>
            <a:endParaRPr lang="en-US" sz="2611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563842" lvl="1" indent="-281921" algn="ctr">
              <a:lnSpc>
                <a:spcPts val="3656"/>
              </a:lnSpc>
              <a:buFont typeface="Arial"/>
              <a:buChar char="•"/>
            </a:pPr>
            <a:r>
              <a:rPr lang="en-US" sz="261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F1-Score is a single score that combines both precision and recall. It's a way to measure your overall effectiveness. A high F1-score means you're good at both accurately identifying late packages and finding most of them.</a:t>
            </a:r>
          </a:p>
          <a:p>
            <a:pPr algn="ctr">
              <a:lnSpc>
                <a:spcPts val="939"/>
              </a:lnSpc>
              <a:spcBef>
                <a:spcPct val="0"/>
              </a:spcBef>
            </a:pPr>
            <a:endParaRPr lang="en-US" sz="2611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920</Words>
  <Application>Microsoft Office PowerPoint</Application>
  <PresentationFormat>Custom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 Bold</vt:lpstr>
      <vt:lpstr>Montserrat</vt:lpstr>
      <vt:lpstr>Barlow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Business Data Analysis Presentation</dc:title>
  <dc:creator>Debjit Paul</dc:creator>
  <cp:lastModifiedBy>Debjit Paul</cp:lastModifiedBy>
  <cp:revision>3</cp:revision>
  <dcterms:created xsi:type="dcterms:W3CDTF">2006-08-16T00:00:00Z</dcterms:created>
  <dcterms:modified xsi:type="dcterms:W3CDTF">2025-08-11T10:30:35Z</dcterms:modified>
  <dc:identifier>DAGvslhlba0</dc:identifier>
</cp:coreProperties>
</file>